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5" r:id="rId2"/>
    <p:sldId id="276" r:id="rId3"/>
    <p:sldId id="277" r:id="rId4"/>
    <p:sldId id="268" r:id="rId5"/>
    <p:sldId id="271" r:id="rId6"/>
    <p:sldId id="272" r:id="rId7"/>
    <p:sldId id="27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5"/>
    <p:restoredTop sz="97158"/>
  </p:normalViewPr>
  <p:slideViewPr>
    <p:cSldViewPr snapToGrid="0" snapToObjects="1">
      <p:cViewPr varScale="1">
        <p:scale>
          <a:sx n="119" d="100"/>
          <a:sy n="119" d="100"/>
        </p:scale>
        <p:origin x="224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tiff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3" Type="http://schemas.microsoft.com/office/2007/relationships/media" Target="../media/media2.wav"/><Relationship Id="rId21" Type="http://schemas.openxmlformats.org/officeDocument/2006/relationships/slideLayout" Target="../slideLayouts/slideLayout2.xml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0" Type="http://schemas.openxmlformats.org/officeDocument/2006/relationships/audio" Target="../media/media10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24" Type="http://schemas.openxmlformats.org/officeDocument/2006/relationships/image" Target="../media/image9.tiff"/><Relationship Id="rId5" Type="http://schemas.microsoft.com/office/2007/relationships/media" Target="../media/media3.wav"/><Relationship Id="rId15" Type="http://schemas.microsoft.com/office/2007/relationships/media" Target="../media/media8.wav"/><Relationship Id="rId23" Type="http://schemas.openxmlformats.org/officeDocument/2006/relationships/image" Target="../media/image8.tiff"/><Relationship Id="rId10" Type="http://schemas.openxmlformats.org/officeDocument/2006/relationships/audio" Target="../media/media5.wav"/><Relationship Id="rId19" Type="http://schemas.microsoft.com/office/2007/relationships/media" Target="../media/media10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14.wav"/><Relationship Id="rId13" Type="http://schemas.microsoft.com/office/2007/relationships/media" Target="../media/media17.wav"/><Relationship Id="rId18" Type="http://schemas.openxmlformats.org/officeDocument/2006/relationships/image" Target="../media/image7.png"/><Relationship Id="rId3" Type="http://schemas.microsoft.com/office/2007/relationships/media" Target="../media/media12.wav"/><Relationship Id="rId7" Type="http://schemas.microsoft.com/office/2007/relationships/media" Target="../media/media14.wav"/><Relationship Id="rId12" Type="http://schemas.openxmlformats.org/officeDocument/2006/relationships/audio" Target="../media/media16.wav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6" Type="http://schemas.openxmlformats.org/officeDocument/2006/relationships/audio" Target="../media/media18.wav"/><Relationship Id="rId20" Type="http://schemas.openxmlformats.org/officeDocument/2006/relationships/image" Target="../media/image9.tiff"/><Relationship Id="rId1" Type="http://schemas.microsoft.com/office/2007/relationships/media" Target="../media/media11.wav"/><Relationship Id="rId6" Type="http://schemas.openxmlformats.org/officeDocument/2006/relationships/audio" Target="../media/media13.wav"/><Relationship Id="rId11" Type="http://schemas.microsoft.com/office/2007/relationships/media" Target="../media/media16.wav"/><Relationship Id="rId5" Type="http://schemas.microsoft.com/office/2007/relationships/media" Target="../media/media13.wav"/><Relationship Id="rId15" Type="http://schemas.microsoft.com/office/2007/relationships/media" Target="../media/media18.wav"/><Relationship Id="rId10" Type="http://schemas.openxmlformats.org/officeDocument/2006/relationships/audio" Target="../media/media15.wav"/><Relationship Id="rId19" Type="http://schemas.openxmlformats.org/officeDocument/2006/relationships/image" Target="../media/image8.tiff"/><Relationship Id="rId4" Type="http://schemas.openxmlformats.org/officeDocument/2006/relationships/audio" Target="../media/media12.wav"/><Relationship Id="rId9" Type="http://schemas.microsoft.com/office/2007/relationships/media" Target="../media/media15.wav"/><Relationship Id="rId14" Type="http://schemas.openxmlformats.org/officeDocument/2006/relationships/audio" Target="../media/media17.wa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70B84-36FC-3247-9343-4C1FF554E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拼接音频探测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C7782-445E-E146-951D-0884E45CC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759747" cy="3541714"/>
          </a:xfrm>
        </p:spPr>
        <p:txBody>
          <a:bodyPr>
            <a:normAutofit fontScale="92500"/>
          </a:bodyPr>
          <a:lstStyle/>
          <a:p>
            <a:r>
              <a:rPr lang="zh-CN" altLang="en-SG" dirty="0"/>
              <a:t>较</a:t>
            </a:r>
            <a:r>
              <a:rPr lang="zh-CN" altLang="en-US" dirty="0"/>
              <a:t>冷门的问题</a:t>
            </a:r>
            <a:endParaRPr lang="en-SG" altLang="zh-CN" dirty="0"/>
          </a:p>
          <a:p>
            <a:r>
              <a:rPr lang="zh-CN" altLang="en-US" dirty="0"/>
              <a:t>传统方法基于判断背景噪音的变化，多采用信号处理的方法，深度学习很少被采用</a:t>
            </a:r>
            <a:endParaRPr lang="en-SG" altLang="zh-CN" dirty="0"/>
          </a:p>
          <a:p>
            <a:r>
              <a:rPr lang="zh-CN" altLang="en-US" dirty="0"/>
              <a:t>把问题简化：只去判断是否存在拼接边界</a:t>
            </a:r>
            <a:endParaRPr lang="en-SG" altLang="zh-CN" dirty="0"/>
          </a:p>
          <a:p>
            <a:r>
              <a:rPr lang="zh-CN" altLang="en-US" dirty="0"/>
              <a:t>从而可以利用深度学习来解决问题</a:t>
            </a:r>
            <a:endParaRPr lang="en-SG" altLang="zh-CN" dirty="0"/>
          </a:p>
          <a:p>
            <a:endParaRPr lang="en-SG" altLang="zh-CN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7B4C-50EF-7643-94E7-081FDBAEB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60754" y="588327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4D672C4-FF8C-F446-A7CA-8F4556D400D5}"/>
              </a:ext>
            </a:extLst>
          </p:cNvPr>
          <p:cNvGrpSpPr/>
          <p:nvPr/>
        </p:nvGrpSpPr>
        <p:grpSpPr>
          <a:xfrm>
            <a:off x="6331088" y="2914210"/>
            <a:ext cx="4671409" cy="3694113"/>
            <a:chOff x="513433" y="786675"/>
            <a:chExt cx="3261524" cy="220658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FEC1AFF-B11F-5C43-89B5-D24361271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3433" y="1980460"/>
              <a:ext cx="3261523" cy="101280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D527C47-0C3F-0445-BE5B-6490DB4DB937}"/>
                </a:ext>
              </a:extLst>
            </p:cNvPr>
            <p:cNvSpPr/>
            <p:nvPr/>
          </p:nvSpPr>
          <p:spPr>
            <a:xfrm>
              <a:off x="779947" y="1507949"/>
              <a:ext cx="2960354" cy="690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B121C78-D441-2942-ADA9-8A27493C3890}"/>
                </a:ext>
              </a:extLst>
            </p:cNvPr>
            <p:cNvCxnSpPr>
              <a:cxnSpLocks/>
            </p:cNvCxnSpPr>
            <p:nvPr/>
          </p:nvCxnSpPr>
          <p:spPr>
            <a:xfrm>
              <a:off x="1107962" y="1507948"/>
              <a:ext cx="0" cy="6902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A29B0B2-BB6E-114F-AA8D-D7E10653DE53}"/>
                </a:ext>
              </a:extLst>
            </p:cNvPr>
            <p:cNvCxnSpPr>
              <a:cxnSpLocks/>
            </p:cNvCxnSpPr>
            <p:nvPr/>
          </p:nvCxnSpPr>
          <p:spPr>
            <a:xfrm>
              <a:off x="952838" y="1507948"/>
              <a:ext cx="0" cy="6902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0C0172F-C171-6F49-8F8C-FF58E3B28C9D}"/>
                </a:ext>
              </a:extLst>
            </p:cNvPr>
            <p:cNvCxnSpPr>
              <a:cxnSpLocks/>
            </p:cNvCxnSpPr>
            <p:nvPr/>
          </p:nvCxnSpPr>
          <p:spPr>
            <a:xfrm>
              <a:off x="1276755" y="1507948"/>
              <a:ext cx="0" cy="6902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4FFEE82-5D3C-8B46-A4D9-90A0D9244A12}"/>
                </a:ext>
              </a:extLst>
            </p:cNvPr>
            <p:cNvCxnSpPr>
              <a:cxnSpLocks/>
            </p:cNvCxnSpPr>
            <p:nvPr/>
          </p:nvCxnSpPr>
          <p:spPr>
            <a:xfrm>
              <a:off x="1437348" y="1512202"/>
              <a:ext cx="0" cy="6902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9BFD93A-D5B8-C047-A2EE-ABB2F2E46450}"/>
                </a:ext>
              </a:extLst>
            </p:cNvPr>
            <p:cNvCxnSpPr>
              <a:cxnSpLocks/>
            </p:cNvCxnSpPr>
            <p:nvPr/>
          </p:nvCxnSpPr>
          <p:spPr>
            <a:xfrm>
              <a:off x="1606140" y="1507948"/>
              <a:ext cx="0" cy="6902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3B343C5-D13E-7742-B9B9-E780ADCAC7B2}"/>
                </a:ext>
              </a:extLst>
            </p:cNvPr>
            <p:cNvCxnSpPr>
              <a:cxnSpLocks/>
            </p:cNvCxnSpPr>
            <p:nvPr/>
          </p:nvCxnSpPr>
          <p:spPr>
            <a:xfrm>
              <a:off x="1761948" y="1507948"/>
              <a:ext cx="0" cy="6902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D37008D-58AB-CE46-A153-D1D28211A89A}"/>
                </a:ext>
              </a:extLst>
            </p:cNvPr>
            <p:cNvCxnSpPr>
              <a:cxnSpLocks/>
            </p:cNvCxnSpPr>
            <p:nvPr/>
          </p:nvCxnSpPr>
          <p:spPr>
            <a:xfrm>
              <a:off x="2942809" y="1510823"/>
              <a:ext cx="0" cy="6902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B3031E3-E3C4-5E49-B562-CDBFFBDE088A}"/>
                </a:ext>
              </a:extLst>
            </p:cNvPr>
            <p:cNvCxnSpPr>
              <a:cxnSpLocks/>
            </p:cNvCxnSpPr>
            <p:nvPr/>
          </p:nvCxnSpPr>
          <p:spPr>
            <a:xfrm>
              <a:off x="3115019" y="1507948"/>
              <a:ext cx="0" cy="6902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A914653-77F1-B940-8A70-0604F138F5DA}"/>
                </a:ext>
              </a:extLst>
            </p:cNvPr>
            <p:cNvCxnSpPr>
              <a:cxnSpLocks/>
            </p:cNvCxnSpPr>
            <p:nvPr/>
          </p:nvCxnSpPr>
          <p:spPr>
            <a:xfrm>
              <a:off x="3283127" y="1507948"/>
              <a:ext cx="0" cy="6902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A7426BB-48FC-AE4E-8718-2520E7BA60A9}"/>
                </a:ext>
              </a:extLst>
            </p:cNvPr>
            <p:cNvCxnSpPr>
              <a:cxnSpLocks/>
            </p:cNvCxnSpPr>
            <p:nvPr/>
          </p:nvCxnSpPr>
          <p:spPr>
            <a:xfrm>
              <a:off x="3447135" y="1507948"/>
              <a:ext cx="0" cy="6902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A070EEE-4B88-0640-A42C-30B5D732B620}"/>
                </a:ext>
              </a:extLst>
            </p:cNvPr>
            <p:cNvCxnSpPr>
              <a:cxnSpLocks/>
            </p:cNvCxnSpPr>
            <p:nvPr/>
          </p:nvCxnSpPr>
          <p:spPr>
            <a:xfrm>
              <a:off x="3602943" y="1507948"/>
              <a:ext cx="0" cy="69021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EF45D1B-7B1C-7148-B993-E70264E23372}"/>
                </a:ext>
              </a:extLst>
            </p:cNvPr>
            <p:cNvSpPr txBox="1"/>
            <p:nvPr/>
          </p:nvSpPr>
          <p:spPr>
            <a:xfrm>
              <a:off x="2022312" y="1322916"/>
              <a:ext cx="791341" cy="2527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… …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1F44E2D-734B-DE40-997C-9B03F763D704}"/>
                </a:ext>
              </a:extLst>
            </p:cNvPr>
            <p:cNvSpPr/>
            <p:nvPr/>
          </p:nvSpPr>
          <p:spPr>
            <a:xfrm>
              <a:off x="1117532" y="1510823"/>
              <a:ext cx="155124" cy="66145"/>
            </a:xfrm>
            <a:prstGeom prst="rect">
              <a:avLst/>
            </a:prstGeom>
            <a:pattFill prst="wd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870B340-8D8E-D946-900A-53E86BF8863C}"/>
                </a:ext>
              </a:extLst>
            </p:cNvPr>
            <p:cNvSpPr/>
            <p:nvPr/>
          </p:nvSpPr>
          <p:spPr>
            <a:xfrm>
              <a:off x="1444007" y="1510824"/>
              <a:ext cx="158033" cy="64796"/>
            </a:xfrm>
            <a:prstGeom prst="rect">
              <a:avLst/>
            </a:prstGeom>
            <a:pattFill prst="wd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345613A-3ADA-3448-923E-1FF4D26BD326}"/>
                </a:ext>
              </a:extLst>
            </p:cNvPr>
            <p:cNvSpPr/>
            <p:nvPr/>
          </p:nvSpPr>
          <p:spPr>
            <a:xfrm>
              <a:off x="2949468" y="1510823"/>
              <a:ext cx="165550" cy="66145"/>
            </a:xfrm>
            <a:prstGeom prst="rect">
              <a:avLst/>
            </a:prstGeom>
            <a:pattFill prst="wd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720465C-D7B7-4243-9B92-DEF528490FBB}"/>
                </a:ext>
              </a:extLst>
            </p:cNvPr>
            <p:cNvSpPr/>
            <p:nvPr/>
          </p:nvSpPr>
          <p:spPr>
            <a:xfrm>
              <a:off x="3611143" y="1510824"/>
              <a:ext cx="129157" cy="64795"/>
            </a:xfrm>
            <a:prstGeom prst="rect">
              <a:avLst/>
            </a:prstGeom>
            <a:pattFill prst="wd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Down Arrow 23">
              <a:extLst>
                <a:ext uri="{FF2B5EF4-FFF2-40B4-BE49-F238E27FC236}">
                  <a16:creationId xmlns:a16="http://schemas.microsoft.com/office/drawing/2014/main" id="{A05F0477-D8A7-284D-8783-D6F63858BF63}"/>
                </a:ext>
              </a:extLst>
            </p:cNvPr>
            <p:cNvSpPr/>
            <p:nvPr/>
          </p:nvSpPr>
          <p:spPr>
            <a:xfrm>
              <a:off x="1969009" y="1378872"/>
              <a:ext cx="291115" cy="76647"/>
            </a:xfrm>
            <a:prstGeom prst="downArrow">
              <a:avLst/>
            </a:prstGeom>
            <a:solidFill>
              <a:schemeClr val="accent1"/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Down Arrow 24">
              <a:extLst>
                <a:ext uri="{FF2B5EF4-FFF2-40B4-BE49-F238E27FC236}">
                  <a16:creationId xmlns:a16="http://schemas.microsoft.com/office/drawing/2014/main" id="{D18A299F-5385-2B4B-910B-1881E8CFA29B}"/>
                </a:ext>
              </a:extLst>
            </p:cNvPr>
            <p:cNvSpPr/>
            <p:nvPr/>
          </p:nvSpPr>
          <p:spPr>
            <a:xfrm>
              <a:off x="1969009" y="1608645"/>
              <a:ext cx="291115" cy="76647"/>
            </a:xfrm>
            <a:prstGeom prst="downArrow">
              <a:avLst/>
            </a:prstGeom>
            <a:solidFill>
              <a:schemeClr val="accent1"/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E4D1D57-550E-4640-956D-BB4C53E23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5897" y="786675"/>
              <a:ext cx="3229060" cy="668844"/>
            </a:xfrm>
            <a:prstGeom prst="rect">
              <a:avLst/>
            </a:prstGeom>
          </p:spPr>
        </p:pic>
        <p:sp>
          <p:nvSpPr>
            <p:cNvPr id="27" name="Down Arrow 26">
              <a:extLst>
                <a:ext uri="{FF2B5EF4-FFF2-40B4-BE49-F238E27FC236}">
                  <a16:creationId xmlns:a16="http://schemas.microsoft.com/office/drawing/2014/main" id="{0A412CBB-4CE1-2949-B07E-0F43E52B1B14}"/>
                </a:ext>
              </a:extLst>
            </p:cNvPr>
            <p:cNvSpPr/>
            <p:nvPr/>
          </p:nvSpPr>
          <p:spPr>
            <a:xfrm>
              <a:off x="1969008" y="1888049"/>
              <a:ext cx="291115" cy="76647"/>
            </a:xfrm>
            <a:prstGeom prst="downArrow">
              <a:avLst/>
            </a:prstGeom>
            <a:solidFill>
              <a:schemeClr val="accent1"/>
            </a:solidFill>
            <a:ln w="63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31978602-FCA4-F348-84A7-AE6C505F3012}"/>
                </a:ext>
              </a:extLst>
            </p:cNvPr>
            <p:cNvSpPr/>
            <p:nvPr/>
          </p:nvSpPr>
          <p:spPr>
            <a:xfrm>
              <a:off x="1533825" y="1715018"/>
              <a:ext cx="1161480" cy="14434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4D97459-069F-014F-B362-CF17F79981E1}"/>
                </a:ext>
              </a:extLst>
            </p:cNvPr>
            <p:cNvSpPr txBox="1"/>
            <p:nvPr/>
          </p:nvSpPr>
          <p:spPr>
            <a:xfrm>
              <a:off x="1602040" y="1684673"/>
              <a:ext cx="11423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Deep Neural Network</a:t>
              </a:r>
            </a:p>
            <a:p>
              <a:endParaRPr lang="en-US" sz="800" dirty="0"/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8052ADA7-D7C7-2146-BFD6-65C0A6000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7339" y="401597"/>
            <a:ext cx="3730961" cy="219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959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278D1-FF56-B541-AA9C-F80C8729F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4823A-FC42-764A-91F6-063FBBD5D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EEC17A-09D0-2440-960D-2AC7A4554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80DD35-4F5C-D040-8DF0-8F20549376CB}"/>
              </a:ext>
            </a:extLst>
          </p:cNvPr>
          <p:cNvGrpSpPr/>
          <p:nvPr/>
        </p:nvGrpSpPr>
        <p:grpSpPr>
          <a:xfrm>
            <a:off x="1490489" y="2654506"/>
            <a:ext cx="2063484" cy="2858730"/>
            <a:chOff x="882128" y="474609"/>
            <a:chExt cx="2063484" cy="28587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143597A-591D-CD4F-B574-8E0F63E1B5EC}"/>
                </a:ext>
              </a:extLst>
            </p:cNvPr>
            <p:cNvSpPr/>
            <p:nvPr/>
          </p:nvSpPr>
          <p:spPr>
            <a:xfrm>
              <a:off x="882128" y="652533"/>
              <a:ext cx="1928806" cy="1724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 x 1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44CA3B6-5552-C04E-BD36-578DFBB7F08F}"/>
                </a:ext>
              </a:extLst>
            </p:cNvPr>
            <p:cNvSpPr/>
            <p:nvPr/>
          </p:nvSpPr>
          <p:spPr>
            <a:xfrm>
              <a:off x="882128" y="943736"/>
              <a:ext cx="481006" cy="1764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en-US" sz="1000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11BE7EE-8A45-9740-BA2F-86B82597C9B5}"/>
                </a:ext>
              </a:extLst>
            </p:cNvPr>
            <p:cNvSpPr/>
            <p:nvPr/>
          </p:nvSpPr>
          <p:spPr>
            <a:xfrm>
              <a:off x="1364328" y="943736"/>
              <a:ext cx="482203" cy="1764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en-US" sz="1000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759D1D3-32EA-6D49-A23C-2A7018F70D41}"/>
                </a:ext>
              </a:extLst>
            </p:cNvPr>
            <p:cNvSpPr/>
            <p:nvPr/>
          </p:nvSpPr>
          <p:spPr>
            <a:xfrm>
              <a:off x="1847726" y="943736"/>
              <a:ext cx="481006" cy="1764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en-US" sz="1000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188CFC-658E-3943-9B06-C4CA61436683}"/>
                </a:ext>
              </a:extLst>
            </p:cNvPr>
            <p:cNvSpPr/>
            <p:nvPr/>
          </p:nvSpPr>
          <p:spPr>
            <a:xfrm>
              <a:off x="2329929" y="943736"/>
              <a:ext cx="481006" cy="1764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en-US" sz="1000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CDAA117-52A5-F94E-9E78-DD7ECEAB100B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>
              <a:off x="1846531" y="825032"/>
              <a:ext cx="0" cy="11870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76FC44E-AAE8-0E4E-A0DA-C11F4A430697}"/>
                </a:ext>
              </a:extLst>
            </p:cNvPr>
            <p:cNvCxnSpPr>
              <a:cxnSpLocks/>
            </p:cNvCxnSpPr>
            <p:nvPr/>
          </p:nvCxnSpPr>
          <p:spPr>
            <a:xfrm>
              <a:off x="1856443" y="474609"/>
              <a:ext cx="0" cy="17792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CB6FE16-F7BF-E44D-A9EB-F0419800A561}"/>
                </a:ext>
              </a:extLst>
            </p:cNvPr>
            <p:cNvSpPr/>
            <p:nvPr/>
          </p:nvSpPr>
          <p:spPr>
            <a:xfrm>
              <a:off x="882128" y="2255098"/>
              <a:ext cx="481006" cy="189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r>
                <a:rPr lang="en-US" sz="1000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C3AA1CE-AB60-2F48-AB5A-3139FC261E0B}"/>
                </a:ext>
              </a:extLst>
            </p:cNvPr>
            <p:cNvSpPr/>
            <p:nvPr/>
          </p:nvSpPr>
          <p:spPr>
            <a:xfrm>
              <a:off x="1357707" y="2255098"/>
              <a:ext cx="488824" cy="189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r>
                <a:rPr lang="en-US" sz="1000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97175C9-C919-184E-A352-AD03F45B1E06}"/>
                </a:ext>
              </a:extLst>
            </p:cNvPr>
            <p:cNvSpPr/>
            <p:nvPr/>
          </p:nvSpPr>
          <p:spPr>
            <a:xfrm>
              <a:off x="1847726" y="2252710"/>
              <a:ext cx="481006" cy="1909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r>
                <a:rPr lang="en-US" sz="1000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6BFDEF5-F765-304E-9A30-11B9C080BBA1}"/>
                </a:ext>
              </a:extLst>
            </p:cNvPr>
            <p:cNvSpPr/>
            <p:nvPr/>
          </p:nvSpPr>
          <p:spPr>
            <a:xfrm>
              <a:off x="2329929" y="2255098"/>
              <a:ext cx="481006" cy="189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  <a:r>
                <a:rPr lang="en-US" sz="1000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8B418BD-6CC9-C641-A012-9C8B627667F7}"/>
                </a:ext>
              </a:extLst>
            </p:cNvPr>
            <p:cNvCxnSpPr>
              <a:cxnSpLocks/>
              <a:stCxn id="7" idx="2"/>
              <a:endCxn id="13" idx="0"/>
            </p:cNvCxnSpPr>
            <p:nvPr/>
          </p:nvCxnSpPr>
          <p:spPr>
            <a:xfrm>
              <a:off x="1122631" y="1120146"/>
              <a:ext cx="0" cy="113495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A771346-4CDE-A94E-833B-B99E002D4E4B}"/>
                </a:ext>
              </a:extLst>
            </p:cNvPr>
            <p:cNvCxnSpPr>
              <a:cxnSpLocks/>
              <a:stCxn id="9" idx="2"/>
              <a:endCxn id="23" idx="0"/>
            </p:cNvCxnSpPr>
            <p:nvPr/>
          </p:nvCxnSpPr>
          <p:spPr>
            <a:xfrm flipH="1">
              <a:off x="2082801" y="1120146"/>
              <a:ext cx="5428" cy="44812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1A998DD-DB04-C245-8DF6-C9EE54B3F13C}"/>
                </a:ext>
              </a:extLst>
            </p:cNvPr>
            <p:cNvCxnSpPr>
              <a:cxnSpLocks/>
              <a:stCxn id="10" idx="2"/>
              <a:endCxn id="24" idx="0"/>
            </p:cNvCxnSpPr>
            <p:nvPr/>
          </p:nvCxnSpPr>
          <p:spPr>
            <a:xfrm>
              <a:off x="2570432" y="1120146"/>
              <a:ext cx="0" cy="82519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1911158-D98E-304D-A796-9442FA436363}"/>
                </a:ext>
              </a:extLst>
            </p:cNvPr>
            <p:cNvCxnSpPr>
              <a:cxnSpLocks/>
              <a:stCxn id="22" idx="2"/>
              <a:endCxn id="14" idx="0"/>
            </p:cNvCxnSpPr>
            <p:nvPr/>
          </p:nvCxnSpPr>
          <p:spPr>
            <a:xfrm flipH="1">
              <a:off x="1602119" y="1409779"/>
              <a:ext cx="2712" cy="84531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9291D08-65F2-E840-A382-89E358359909}"/>
                </a:ext>
              </a:extLst>
            </p:cNvPr>
            <p:cNvCxnSpPr>
              <a:cxnSpLocks/>
              <a:stCxn id="8" idx="2"/>
              <a:endCxn id="22" idx="0"/>
            </p:cNvCxnSpPr>
            <p:nvPr/>
          </p:nvCxnSpPr>
          <p:spPr>
            <a:xfrm flipH="1">
              <a:off x="1604831" y="1120146"/>
              <a:ext cx="599" cy="10097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7BC9DC-DBAA-C341-9029-03A8C0C5F396}"/>
                </a:ext>
              </a:extLst>
            </p:cNvPr>
            <p:cNvSpPr/>
            <p:nvPr/>
          </p:nvSpPr>
          <p:spPr>
            <a:xfrm>
              <a:off x="1364328" y="1221118"/>
              <a:ext cx="481006" cy="1886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3x3</a:t>
              </a:r>
              <a:endParaRPr lang="en-US" sz="10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9CE7403-B120-0249-BD90-73ED409F4B32}"/>
                </a:ext>
              </a:extLst>
            </p:cNvPr>
            <p:cNvSpPr/>
            <p:nvPr/>
          </p:nvSpPr>
          <p:spPr>
            <a:xfrm>
              <a:off x="1842298" y="1568272"/>
              <a:ext cx="481006" cy="1886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3x3</a:t>
              </a:r>
              <a:endParaRPr lang="en-US" sz="10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11884E8-306C-4E41-A9ED-26D3875D7CDF}"/>
                </a:ext>
              </a:extLst>
            </p:cNvPr>
            <p:cNvSpPr/>
            <p:nvPr/>
          </p:nvSpPr>
          <p:spPr>
            <a:xfrm>
              <a:off x="2329929" y="1945345"/>
              <a:ext cx="481006" cy="18866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3x3</a:t>
              </a:r>
              <a:endParaRPr lang="en-US" sz="10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255A7E1-7A06-0643-9607-55DB210C2CCF}"/>
                </a:ext>
              </a:extLst>
            </p:cNvPr>
            <p:cNvCxnSpPr>
              <a:cxnSpLocks/>
            </p:cNvCxnSpPr>
            <p:nvPr/>
          </p:nvCxnSpPr>
          <p:spPr>
            <a:xfrm>
              <a:off x="1610785" y="1465906"/>
              <a:ext cx="472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25A2D83-41C5-5341-906A-73E6DC594F12}"/>
                </a:ext>
              </a:extLst>
            </p:cNvPr>
            <p:cNvCxnSpPr>
              <a:cxnSpLocks/>
              <a:stCxn id="23" idx="2"/>
              <a:endCxn id="15" idx="0"/>
            </p:cNvCxnSpPr>
            <p:nvPr/>
          </p:nvCxnSpPr>
          <p:spPr>
            <a:xfrm>
              <a:off x="2082801" y="1756933"/>
              <a:ext cx="5428" cy="49577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9F9627F-878A-2745-9D3B-A1C57E335382}"/>
                </a:ext>
              </a:extLst>
            </p:cNvPr>
            <p:cNvCxnSpPr>
              <a:cxnSpLocks/>
            </p:cNvCxnSpPr>
            <p:nvPr/>
          </p:nvCxnSpPr>
          <p:spPr>
            <a:xfrm>
              <a:off x="2077248" y="1805562"/>
              <a:ext cx="472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B83C12A-EF4E-BB49-A107-E30B64267DB8}"/>
                </a:ext>
              </a:extLst>
            </p:cNvPr>
            <p:cNvCxnSpPr>
              <a:cxnSpLocks/>
              <a:stCxn id="24" idx="2"/>
              <a:endCxn id="16" idx="0"/>
            </p:cNvCxnSpPr>
            <p:nvPr/>
          </p:nvCxnSpPr>
          <p:spPr>
            <a:xfrm>
              <a:off x="2570432" y="2134006"/>
              <a:ext cx="0" cy="12109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EAB60BB-45F1-4F49-9CF9-08636EF13F34}"/>
                </a:ext>
              </a:extLst>
            </p:cNvPr>
            <p:cNvSpPr/>
            <p:nvPr/>
          </p:nvSpPr>
          <p:spPr>
            <a:xfrm>
              <a:off x="892040" y="2572272"/>
              <a:ext cx="1928806" cy="1762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 x 1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9387100-327F-1D4C-9707-374C0C69411A}"/>
                </a:ext>
              </a:extLst>
            </p:cNvPr>
            <p:cNvCxnSpPr>
              <a:cxnSpLocks/>
              <a:stCxn id="29" idx="2"/>
              <a:endCxn id="32" idx="0"/>
            </p:cNvCxnSpPr>
            <p:nvPr/>
          </p:nvCxnSpPr>
          <p:spPr>
            <a:xfrm>
              <a:off x="1856443" y="2748487"/>
              <a:ext cx="0" cy="15240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D062032E-2581-B74A-A9B4-6309CD5876F0}"/>
                </a:ext>
              </a:extLst>
            </p:cNvPr>
            <p:cNvCxnSpPr>
              <a:cxnSpLocks/>
              <a:stCxn id="15" idx="1"/>
              <a:endCxn id="29" idx="0"/>
            </p:cNvCxnSpPr>
            <p:nvPr/>
          </p:nvCxnSpPr>
          <p:spPr>
            <a:xfrm>
              <a:off x="1847726" y="2348198"/>
              <a:ext cx="8717" cy="22407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3C82C11-A1EB-A149-AED1-05FCE70461D9}"/>
                </a:ext>
              </a:extLst>
            </p:cNvPr>
            <p:cNvSpPr/>
            <p:nvPr/>
          </p:nvSpPr>
          <p:spPr>
            <a:xfrm>
              <a:off x="892040" y="2900891"/>
              <a:ext cx="1928806" cy="17701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 block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592A9C7D-1DF6-D042-919E-4D6D6B66ABA7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>
              <a:off x="1856443" y="3077909"/>
              <a:ext cx="0" cy="25543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2B354F8-0D9F-654F-A3A0-75847510CF2B}"/>
                </a:ext>
              </a:extLst>
            </p:cNvPr>
            <p:cNvCxnSpPr>
              <a:cxnSpLocks/>
            </p:cNvCxnSpPr>
            <p:nvPr/>
          </p:nvCxnSpPr>
          <p:spPr>
            <a:xfrm>
              <a:off x="1852084" y="546400"/>
              <a:ext cx="109352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3B81654-2912-E842-8A27-3F131E539725}"/>
                </a:ext>
              </a:extLst>
            </p:cNvPr>
            <p:cNvCxnSpPr>
              <a:cxnSpLocks/>
            </p:cNvCxnSpPr>
            <p:nvPr/>
          </p:nvCxnSpPr>
          <p:spPr>
            <a:xfrm>
              <a:off x="2937675" y="546400"/>
              <a:ext cx="0" cy="263380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5B7F81D-1ABE-FA49-9287-217A10FC83B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52084" y="3162538"/>
              <a:ext cx="1089166" cy="108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471FE2B-FDC0-B047-9C5F-DB7ECCAF10F6}"/>
              </a:ext>
            </a:extLst>
          </p:cNvPr>
          <p:cNvGrpSpPr/>
          <p:nvPr/>
        </p:nvGrpSpPr>
        <p:grpSpPr>
          <a:xfrm>
            <a:off x="7992573" y="2754814"/>
            <a:ext cx="2449430" cy="2616504"/>
            <a:chOff x="4837811" y="491078"/>
            <a:chExt cx="2449430" cy="2616504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45A26DF-19C1-F649-981C-CE7AB8AEE5E9}"/>
                </a:ext>
              </a:extLst>
            </p:cNvPr>
            <p:cNvSpPr/>
            <p:nvPr/>
          </p:nvSpPr>
          <p:spPr>
            <a:xfrm>
              <a:off x="4837812" y="655725"/>
              <a:ext cx="1006943" cy="1724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Conv + BN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8853B859-F1E6-6C41-837C-CA788DFD0745}"/>
                </a:ext>
              </a:extLst>
            </p:cNvPr>
            <p:cNvCxnSpPr>
              <a:cxnSpLocks/>
              <a:stCxn id="38" idx="2"/>
              <a:endCxn id="40" idx="0"/>
            </p:cNvCxnSpPr>
            <p:nvPr/>
          </p:nvCxnSpPr>
          <p:spPr>
            <a:xfrm>
              <a:off x="5341284" y="828224"/>
              <a:ext cx="1" cy="10856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75819C7-B056-044E-894F-10BDA65DDF34}"/>
                </a:ext>
              </a:extLst>
            </p:cNvPr>
            <p:cNvSpPr/>
            <p:nvPr/>
          </p:nvSpPr>
          <p:spPr>
            <a:xfrm>
              <a:off x="4837813" y="936792"/>
              <a:ext cx="1006943" cy="1724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Conv + BN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89BD48F-B820-3E48-BD35-4B1F31AC7981}"/>
                </a:ext>
              </a:extLst>
            </p:cNvPr>
            <p:cNvSpPr/>
            <p:nvPr/>
          </p:nvSpPr>
          <p:spPr>
            <a:xfrm>
              <a:off x="4837812" y="1202875"/>
              <a:ext cx="1006943" cy="1724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Conv + BN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50307E42-4A25-1143-84DB-B9697222E6F5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 flipH="1">
              <a:off x="5341284" y="1109291"/>
              <a:ext cx="1" cy="935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D2158FCF-1191-294B-A421-18F5C1DC4825}"/>
                </a:ext>
              </a:extLst>
            </p:cNvPr>
            <p:cNvCxnSpPr>
              <a:cxnSpLocks/>
              <a:stCxn id="41" idx="2"/>
              <a:endCxn id="44" idx="0"/>
            </p:cNvCxnSpPr>
            <p:nvPr/>
          </p:nvCxnSpPr>
          <p:spPr>
            <a:xfrm flipH="1">
              <a:off x="5341283" y="1375374"/>
              <a:ext cx="1" cy="935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EE9E9F3-9020-F844-B348-EA3BF4B207E1}"/>
                </a:ext>
              </a:extLst>
            </p:cNvPr>
            <p:cNvSpPr/>
            <p:nvPr/>
          </p:nvSpPr>
          <p:spPr>
            <a:xfrm>
              <a:off x="4837811" y="1468958"/>
              <a:ext cx="1006943" cy="1724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SE-Res2Net</a:t>
              </a:r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0E1B8FD-38AE-5441-B373-AEBB637FB29A}"/>
                </a:ext>
              </a:extLst>
            </p:cNvPr>
            <p:cNvCxnSpPr>
              <a:cxnSpLocks/>
              <a:stCxn id="44" idx="2"/>
            </p:cNvCxnSpPr>
            <p:nvPr/>
          </p:nvCxnSpPr>
          <p:spPr>
            <a:xfrm>
              <a:off x="5341283" y="1641457"/>
              <a:ext cx="0" cy="11866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59F8668-EBA3-C844-B141-0453A99391CE}"/>
                </a:ext>
              </a:extLst>
            </p:cNvPr>
            <p:cNvSpPr txBox="1"/>
            <p:nvPr/>
          </p:nvSpPr>
          <p:spPr>
            <a:xfrm>
              <a:off x="5254352" y="1695642"/>
              <a:ext cx="17386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.</a:t>
              </a:r>
            </a:p>
            <a:p>
              <a:r>
                <a:rPr lang="en-US" sz="1000" b="1" dirty="0"/>
                <a:t>.</a:t>
              </a:r>
            </a:p>
            <a:p>
              <a:r>
                <a:rPr lang="en-US" sz="1000" b="1" dirty="0"/>
                <a:t>.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5FAC8FC-F592-7E46-8AD8-29AF85EE54D2}"/>
                </a:ext>
              </a:extLst>
            </p:cNvPr>
            <p:cNvSpPr/>
            <p:nvPr/>
          </p:nvSpPr>
          <p:spPr>
            <a:xfrm>
              <a:off x="4837811" y="2274379"/>
              <a:ext cx="1006943" cy="1724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SE-Res2Net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6D772A37-9BC7-204B-9A92-668ADFCBF3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41282" y="2188607"/>
              <a:ext cx="1" cy="935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7A1FC9CE-337E-C74B-A8DE-743D67B4372E}"/>
                </a:ext>
              </a:extLst>
            </p:cNvPr>
            <p:cNvCxnSpPr>
              <a:cxnSpLocks/>
              <a:stCxn id="47" idx="2"/>
            </p:cNvCxnSpPr>
            <p:nvPr/>
          </p:nvCxnSpPr>
          <p:spPr>
            <a:xfrm>
              <a:off x="5341283" y="2446878"/>
              <a:ext cx="0" cy="12858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3055BEF-7877-4B40-890D-07666E52EE8F}"/>
                </a:ext>
              </a:extLst>
            </p:cNvPr>
            <p:cNvSpPr/>
            <p:nvPr/>
          </p:nvSpPr>
          <p:spPr>
            <a:xfrm>
              <a:off x="4837811" y="2566845"/>
              <a:ext cx="1006943" cy="2578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2-D Global </a:t>
              </a:r>
              <a:r>
                <a:rPr lang="en-US" sz="8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Avg</a:t>
              </a:r>
              <a:r>
                <a:rPr lang="en-US" sz="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Pooling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B984F7CD-9E5F-B94C-9141-57B27687F1E1}"/>
                </a:ext>
              </a:extLst>
            </p:cNvPr>
            <p:cNvCxnSpPr>
              <a:cxnSpLocks/>
              <a:stCxn id="50" idx="2"/>
              <a:endCxn id="65" idx="0"/>
            </p:cNvCxnSpPr>
            <p:nvPr/>
          </p:nvCxnSpPr>
          <p:spPr>
            <a:xfrm>
              <a:off x="5341283" y="2824720"/>
              <a:ext cx="0" cy="11036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0321DA-D45A-314C-9B9F-3E6BD9F4075A}"/>
                </a:ext>
              </a:extLst>
            </p:cNvPr>
            <p:cNvCxnSpPr>
              <a:cxnSpLocks/>
            </p:cNvCxnSpPr>
            <p:nvPr/>
          </p:nvCxnSpPr>
          <p:spPr>
            <a:xfrm>
              <a:off x="6053470" y="738782"/>
              <a:ext cx="0" cy="1609416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9FFB4EC-E353-0543-82E1-0E610BFCE430}"/>
                </a:ext>
              </a:extLst>
            </p:cNvPr>
            <p:cNvCxnSpPr>
              <a:cxnSpLocks/>
            </p:cNvCxnSpPr>
            <p:nvPr/>
          </p:nvCxnSpPr>
          <p:spPr>
            <a:xfrm>
              <a:off x="5844754" y="2360628"/>
              <a:ext cx="208716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E56580B3-69A9-EE4E-807C-79494D219E2D}"/>
                </a:ext>
              </a:extLst>
            </p:cNvPr>
            <p:cNvCxnSpPr>
              <a:cxnSpLocks/>
            </p:cNvCxnSpPr>
            <p:nvPr/>
          </p:nvCxnSpPr>
          <p:spPr>
            <a:xfrm>
              <a:off x="6053470" y="738782"/>
              <a:ext cx="22682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3FD852BB-9D97-0F4C-8674-804A229C6A37}"/>
                </a:ext>
              </a:extLst>
            </p:cNvPr>
            <p:cNvSpPr/>
            <p:nvPr/>
          </p:nvSpPr>
          <p:spPr>
            <a:xfrm>
              <a:off x="6280298" y="652532"/>
              <a:ext cx="1006943" cy="2406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Avg</a:t>
              </a:r>
              <a:r>
                <a:rPr lang="en-US" sz="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Pooling</a:t>
              </a:r>
            </a:p>
            <a:p>
              <a:pPr algn="ctr"/>
              <a:r>
                <a:rPr lang="en-US" sz="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 </a:t>
              </a:r>
              <a:r>
                <a:rPr lang="en-US" sz="800" i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dim -2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E5D9724A-AD2B-4F40-8AD7-CE4E68E17EA2}"/>
                </a:ext>
              </a:extLst>
            </p:cNvPr>
            <p:cNvCxnSpPr>
              <a:cxnSpLocks/>
              <a:stCxn id="55" idx="2"/>
              <a:endCxn id="58" idx="0"/>
            </p:cNvCxnSpPr>
            <p:nvPr/>
          </p:nvCxnSpPr>
          <p:spPr>
            <a:xfrm flipH="1">
              <a:off x="6783769" y="893135"/>
              <a:ext cx="1" cy="12750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E8821CB6-F40E-094E-8875-064B8898DC59}"/>
                </a:ext>
              </a:extLst>
            </p:cNvPr>
            <p:cNvCxnSpPr>
              <a:cxnSpLocks/>
              <a:stCxn id="58" idx="2"/>
              <a:endCxn id="59" idx="0"/>
            </p:cNvCxnSpPr>
            <p:nvPr/>
          </p:nvCxnSpPr>
          <p:spPr>
            <a:xfrm flipH="1">
              <a:off x="6783768" y="1193135"/>
              <a:ext cx="1" cy="12750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01892C5A-886C-A24F-A120-9066E3A71D0D}"/>
                </a:ext>
              </a:extLst>
            </p:cNvPr>
            <p:cNvSpPr/>
            <p:nvPr/>
          </p:nvSpPr>
          <p:spPr>
            <a:xfrm>
              <a:off x="6280297" y="1020636"/>
              <a:ext cx="1006943" cy="1724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FC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43BA007-A4E2-0248-BA22-11DE1B423E9F}"/>
                </a:ext>
              </a:extLst>
            </p:cNvPr>
            <p:cNvSpPr/>
            <p:nvPr/>
          </p:nvSpPr>
          <p:spPr>
            <a:xfrm>
              <a:off x="6280296" y="1320636"/>
              <a:ext cx="1006943" cy="1724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Conformer</a:t>
              </a: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9ECEE99B-23B1-EA45-A4FB-3C2D63656AFA}"/>
                </a:ext>
              </a:extLst>
            </p:cNvPr>
            <p:cNvCxnSpPr>
              <a:cxnSpLocks/>
              <a:stCxn id="59" idx="2"/>
              <a:endCxn id="62" idx="0"/>
            </p:cNvCxnSpPr>
            <p:nvPr/>
          </p:nvCxnSpPr>
          <p:spPr>
            <a:xfrm>
              <a:off x="6783768" y="1493135"/>
              <a:ext cx="0" cy="10975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A8F9A846-EE79-5A4E-AB85-967F9F416B12}"/>
                </a:ext>
              </a:extLst>
            </p:cNvPr>
            <p:cNvCxnSpPr>
              <a:cxnSpLocks/>
              <a:stCxn id="62" idx="2"/>
            </p:cNvCxnSpPr>
            <p:nvPr/>
          </p:nvCxnSpPr>
          <p:spPr>
            <a:xfrm flipH="1">
              <a:off x="6783767" y="1775386"/>
              <a:ext cx="1" cy="12231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DB9D91F-682E-1B48-BCBF-ED561718C104}"/>
                </a:ext>
              </a:extLst>
            </p:cNvPr>
            <p:cNvSpPr/>
            <p:nvPr/>
          </p:nvSpPr>
          <p:spPr>
            <a:xfrm>
              <a:off x="6280296" y="1602887"/>
              <a:ext cx="1006943" cy="1724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Conformer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255CE89-E3F6-2A4B-95BF-F868EA69458D}"/>
                </a:ext>
              </a:extLst>
            </p:cNvPr>
            <p:cNvSpPr/>
            <p:nvPr/>
          </p:nvSpPr>
          <p:spPr>
            <a:xfrm>
              <a:off x="6280296" y="1885138"/>
              <a:ext cx="1006943" cy="2578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1-D Global </a:t>
              </a:r>
              <a:r>
                <a:rPr lang="en-US" sz="8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Avg</a:t>
              </a:r>
              <a:r>
                <a:rPr lang="en-US" sz="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Pooling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298AF82F-4798-BF45-8A4F-388475F2CB69}"/>
                </a:ext>
              </a:extLst>
            </p:cNvPr>
            <p:cNvCxnSpPr>
              <a:cxnSpLocks/>
              <a:stCxn id="63" idx="2"/>
              <a:endCxn id="66" idx="0"/>
            </p:cNvCxnSpPr>
            <p:nvPr/>
          </p:nvCxnSpPr>
          <p:spPr>
            <a:xfrm>
              <a:off x="6783768" y="2143013"/>
              <a:ext cx="0" cy="14472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D581D80-8B95-154B-AE77-512417B5D2B5}"/>
                </a:ext>
              </a:extLst>
            </p:cNvPr>
            <p:cNvSpPr/>
            <p:nvPr/>
          </p:nvSpPr>
          <p:spPr>
            <a:xfrm>
              <a:off x="4837811" y="2935083"/>
              <a:ext cx="1006943" cy="1724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Binary Classifier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82D5E8E-A2E4-E940-9359-A05F55BBF819}"/>
                </a:ext>
              </a:extLst>
            </p:cNvPr>
            <p:cNvSpPr/>
            <p:nvPr/>
          </p:nvSpPr>
          <p:spPr>
            <a:xfrm>
              <a:off x="6280296" y="2287736"/>
              <a:ext cx="1006943" cy="1559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Classifier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731F1972-0B46-A744-862E-64F2F91B57E9}"/>
                </a:ext>
              </a:extLst>
            </p:cNvPr>
            <p:cNvCxnSpPr>
              <a:cxnSpLocks/>
              <a:endCxn id="38" idx="0"/>
            </p:cNvCxnSpPr>
            <p:nvPr/>
          </p:nvCxnSpPr>
          <p:spPr>
            <a:xfrm>
              <a:off x="5341282" y="491078"/>
              <a:ext cx="2" cy="16464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AD71731-1F62-4C4A-AC87-57984F767D00}"/>
              </a:ext>
            </a:extLst>
          </p:cNvPr>
          <p:cNvGrpSpPr/>
          <p:nvPr/>
        </p:nvGrpSpPr>
        <p:grpSpPr>
          <a:xfrm>
            <a:off x="3981001" y="2506181"/>
            <a:ext cx="1608162" cy="2958555"/>
            <a:chOff x="1331912" y="462516"/>
            <a:chExt cx="1608162" cy="2958555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F4078182-DAD7-594E-A5CE-0E910AB35D7C}"/>
                </a:ext>
              </a:extLst>
            </p:cNvPr>
            <p:cNvSpPr/>
            <p:nvPr/>
          </p:nvSpPr>
          <p:spPr>
            <a:xfrm>
              <a:off x="1331914" y="617775"/>
              <a:ext cx="1480569" cy="3242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Feed Forward Module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81447CB-E3DA-5548-8B8F-82E19535B775}"/>
                </a:ext>
              </a:extLst>
            </p:cNvPr>
            <p:cNvSpPr/>
            <p:nvPr/>
          </p:nvSpPr>
          <p:spPr>
            <a:xfrm>
              <a:off x="1331914" y="1241727"/>
              <a:ext cx="1480567" cy="3113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Multi-Head Self Attention Module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A9542160-B54E-0047-87AC-11568DDFD082}"/>
                </a:ext>
              </a:extLst>
            </p:cNvPr>
            <p:cNvCxnSpPr>
              <a:cxnSpLocks/>
              <a:endCxn id="69" idx="0"/>
            </p:cNvCxnSpPr>
            <p:nvPr/>
          </p:nvCxnSpPr>
          <p:spPr>
            <a:xfrm>
              <a:off x="2072199" y="462516"/>
              <a:ext cx="0" cy="15525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D541295F-0A82-7A42-9679-E5BEA1EE1152}"/>
                </a:ext>
              </a:extLst>
            </p:cNvPr>
            <p:cNvCxnSpPr>
              <a:cxnSpLocks/>
              <a:stCxn id="69" idx="2"/>
              <a:endCxn id="70" idx="0"/>
            </p:cNvCxnSpPr>
            <p:nvPr/>
          </p:nvCxnSpPr>
          <p:spPr>
            <a:xfrm flipH="1">
              <a:off x="2072198" y="941978"/>
              <a:ext cx="1" cy="29974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F01B0A6-8150-B748-93BF-FEDF65D2D5EB}"/>
                </a:ext>
              </a:extLst>
            </p:cNvPr>
            <p:cNvCxnSpPr>
              <a:cxnSpLocks/>
            </p:cNvCxnSpPr>
            <p:nvPr/>
          </p:nvCxnSpPr>
          <p:spPr>
            <a:xfrm>
              <a:off x="2072196" y="533427"/>
              <a:ext cx="867876" cy="279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A751831F-94BA-A04E-A678-6606E1BD9D3F}"/>
                </a:ext>
              </a:extLst>
            </p:cNvPr>
            <p:cNvCxnSpPr>
              <a:cxnSpLocks/>
            </p:cNvCxnSpPr>
            <p:nvPr/>
          </p:nvCxnSpPr>
          <p:spPr>
            <a:xfrm>
              <a:off x="2940074" y="533427"/>
              <a:ext cx="0" cy="54399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636D5B78-1501-844A-9C68-37518E1181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72197" y="1059246"/>
              <a:ext cx="863812" cy="108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A42E54E7-C9AA-C345-B49F-D582156F3D14}"/>
                </a:ext>
              </a:extLst>
            </p:cNvPr>
            <p:cNvSpPr txBox="1"/>
            <p:nvPr/>
          </p:nvSpPr>
          <p:spPr>
            <a:xfrm>
              <a:off x="1778024" y="890920"/>
              <a:ext cx="35861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½ x</a:t>
              </a: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20D8AE5-7F62-7B4F-9DCD-81B7B8E132E8}"/>
                </a:ext>
              </a:extLst>
            </p:cNvPr>
            <p:cNvCxnSpPr>
              <a:cxnSpLocks/>
            </p:cNvCxnSpPr>
            <p:nvPr/>
          </p:nvCxnSpPr>
          <p:spPr>
            <a:xfrm>
              <a:off x="2072198" y="1133964"/>
              <a:ext cx="867876" cy="279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FAE9B60-8D4E-BB43-8B5B-240F0DCE27DD}"/>
                </a:ext>
              </a:extLst>
            </p:cNvPr>
            <p:cNvCxnSpPr>
              <a:cxnSpLocks/>
            </p:cNvCxnSpPr>
            <p:nvPr/>
          </p:nvCxnSpPr>
          <p:spPr>
            <a:xfrm>
              <a:off x="2940074" y="1133964"/>
              <a:ext cx="0" cy="5063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269B6785-5762-9747-B07E-E7A569F449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72197" y="1622126"/>
              <a:ext cx="863812" cy="108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F6D2350F-AD9F-CB46-992C-8853E3CB885D}"/>
                </a:ext>
              </a:extLst>
            </p:cNvPr>
            <p:cNvCxnSpPr>
              <a:cxnSpLocks/>
              <a:stCxn id="70" idx="2"/>
              <a:endCxn id="81" idx="0"/>
            </p:cNvCxnSpPr>
            <p:nvPr/>
          </p:nvCxnSpPr>
          <p:spPr>
            <a:xfrm flipH="1">
              <a:off x="2072197" y="1553114"/>
              <a:ext cx="1" cy="26253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3B27AFB-0AAD-544D-B158-4D23D8ECFC35}"/>
                </a:ext>
              </a:extLst>
            </p:cNvPr>
            <p:cNvSpPr/>
            <p:nvPr/>
          </p:nvSpPr>
          <p:spPr>
            <a:xfrm>
              <a:off x="1331913" y="1815651"/>
              <a:ext cx="1480567" cy="3113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Convolution Module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1664F27E-3E8F-E141-9A4B-B4894D38D6A0}"/>
                </a:ext>
              </a:extLst>
            </p:cNvPr>
            <p:cNvCxnSpPr>
              <a:cxnSpLocks/>
              <a:stCxn id="81" idx="2"/>
              <a:endCxn id="83" idx="0"/>
            </p:cNvCxnSpPr>
            <p:nvPr/>
          </p:nvCxnSpPr>
          <p:spPr>
            <a:xfrm flipH="1">
              <a:off x="2072196" y="2127038"/>
              <a:ext cx="1" cy="23607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6005C586-78AE-4F4B-B842-A9ED8C7C880B}"/>
                </a:ext>
              </a:extLst>
            </p:cNvPr>
            <p:cNvSpPr/>
            <p:nvPr/>
          </p:nvSpPr>
          <p:spPr>
            <a:xfrm>
              <a:off x="1331912" y="2363115"/>
              <a:ext cx="1480567" cy="3133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Feed Forward Module</a:t>
              </a:r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89B1676-A416-8A46-8FC8-AC58D495E77B}"/>
                </a:ext>
              </a:extLst>
            </p:cNvPr>
            <p:cNvCxnSpPr>
              <a:cxnSpLocks/>
            </p:cNvCxnSpPr>
            <p:nvPr/>
          </p:nvCxnSpPr>
          <p:spPr>
            <a:xfrm>
              <a:off x="2072197" y="2261342"/>
              <a:ext cx="867876" cy="279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C32C30B-CEE0-2340-9C8A-16565B208E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1943" y="2261342"/>
              <a:ext cx="8130" cy="5885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164C9861-C9C6-8742-8CCA-F4408E25440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8131" y="2839019"/>
              <a:ext cx="863812" cy="108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1488F84-8C0C-0340-8F27-009BF736662C}"/>
                </a:ext>
              </a:extLst>
            </p:cNvPr>
            <p:cNvCxnSpPr>
              <a:cxnSpLocks/>
            </p:cNvCxnSpPr>
            <p:nvPr/>
          </p:nvCxnSpPr>
          <p:spPr>
            <a:xfrm>
              <a:off x="2068132" y="1701100"/>
              <a:ext cx="867876" cy="279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5E27C965-A793-B247-96C4-02A239699D97}"/>
                </a:ext>
              </a:extLst>
            </p:cNvPr>
            <p:cNvCxnSpPr>
              <a:cxnSpLocks/>
            </p:cNvCxnSpPr>
            <p:nvPr/>
          </p:nvCxnSpPr>
          <p:spPr>
            <a:xfrm>
              <a:off x="2936008" y="1701100"/>
              <a:ext cx="0" cy="5063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0452A9C2-6A7C-C749-802D-0580E8707E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8131" y="2189262"/>
              <a:ext cx="863812" cy="108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B9B6E9D2-9DFD-5341-8041-06ED75CE9B15}"/>
                </a:ext>
              </a:extLst>
            </p:cNvPr>
            <p:cNvSpPr txBox="1"/>
            <p:nvPr/>
          </p:nvSpPr>
          <p:spPr>
            <a:xfrm>
              <a:off x="1778023" y="2630740"/>
              <a:ext cx="35861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½ x</a:t>
              </a:r>
            </a:p>
          </p:txBody>
        </p: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E47192F1-6A12-D94B-A117-73EA50C593DC}"/>
                </a:ext>
              </a:extLst>
            </p:cNvPr>
            <p:cNvCxnSpPr>
              <a:cxnSpLocks/>
              <a:stCxn id="83" idx="2"/>
              <a:endCxn id="92" idx="0"/>
            </p:cNvCxnSpPr>
            <p:nvPr/>
          </p:nvCxnSpPr>
          <p:spPr>
            <a:xfrm>
              <a:off x="2072196" y="2676424"/>
              <a:ext cx="0" cy="29782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9C12B4C1-28E8-F941-9AB8-3C95CA22C84B}"/>
                </a:ext>
              </a:extLst>
            </p:cNvPr>
            <p:cNvSpPr/>
            <p:nvPr/>
          </p:nvSpPr>
          <p:spPr>
            <a:xfrm>
              <a:off x="1331912" y="2974251"/>
              <a:ext cx="1480567" cy="3133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Layer Normalization</a:t>
              </a:r>
            </a:p>
          </p:txBody>
        </p: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4BA2CB0A-868C-7445-898E-801A212AC4E5}"/>
                </a:ext>
              </a:extLst>
            </p:cNvPr>
            <p:cNvCxnSpPr>
              <a:cxnSpLocks/>
              <a:stCxn id="92" idx="2"/>
            </p:cNvCxnSpPr>
            <p:nvPr/>
          </p:nvCxnSpPr>
          <p:spPr>
            <a:xfrm>
              <a:off x="2072196" y="3287560"/>
              <a:ext cx="0" cy="13351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207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2152D-ADAB-164F-AF2D-6C564759E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声纹识别中的欺骗对策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7E646-9E18-5348-9899-CF2F546B8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FB2B2-9EF9-4D41-94D3-B8AC502E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420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1A06D-B159-4E4C-AE3D-7DF3A356F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语音分离和说话者提取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82FFA-2984-E74E-AD73-D5B29DFDD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2249486"/>
            <a:ext cx="5084459" cy="3987799"/>
          </a:xfrm>
        </p:spPr>
        <p:txBody>
          <a:bodyPr>
            <a:normAutofit/>
          </a:bodyPr>
          <a:lstStyle/>
          <a:p>
            <a:r>
              <a:rPr lang="ja-JP" altLang="en-US"/>
              <a:t>如何处理多人同时说话情境</a:t>
            </a:r>
            <a:r>
              <a:rPr lang="zh-CN" altLang="en-US" dirty="0"/>
              <a:t>？</a:t>
            </a:r>
            <a:endParaRPr lang="en-US" altLang="zh-CN" dirty="0"/>
          </a:p>
          <a:p>
            <a:r>
              <a:rPr lang="en-US" dirty="0"/>
              <a:t>Cocktail Party Problem by Cherry E. C. (1953)</a:t>
            </a:r>
          </a:p>
          <a:p>
            <a:pPr lvl="1"/>
            <a:r>
              <a:rPr lang="ja-JP" altLang="en-US"/>
              <a:t>能否只关注目标人的声音</a:t>
            </a:r>
            <a:endParaRPr lang="en-SG" altLang="ja-JP" dirty="0"/>
          </a:p>
          <a:p>
            <a:pPr lvl="1"/>
            <a:r>
              <a:rPr lang="ja-JP" altLang="en-US"/>
              <a:t>是否也关注到其他人的声音或者噪音</a:t>
            </a:r>
            <a:endParaRPr lang="en-SG" altLang="ja-JP" dirty="0"/>
          </a:p>
          <a:p>
            <a:pPr lvl="1"/>
            <a:r>
              <a:rPr lang="ja-JP" altLang="en-US"/>
              <a:t>是否可以切换目标</a:t>
            </a:r>
            <a:endParaRPr lang="en-US" altLang="ja-JP" dirty="0"/>
          </a:p>
          <a:p>
            <a:r>
              <a:rPr lang="ja-JP" altLang="en-US"/>
              <a:t>目前的算法基于深度学习</a:t>
            </a:r>
            <a:r>
              <a:rPr lang="en-US" altLang="ja-JP" dirty="0"/>
              <a:t> (deep learning)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50C5D7-E367-F04A-833A-ED3F92C87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222" y="2249487"/>
            <a:ext cx="5994400" cy="3835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D667FE-F1EB-6B42-A140-F2D06E7B7139}"/>
              </a:ext>
            </a:extLst>
          </p:cNvPr>
          <p:cNvSpPr txBox="1"/>
          <p:nvPr/>
        </p:nvSpPr>
        <p:spPr>
          <a:xfrm>
            <a:off x="5969222" y="6098786"/>
            <a:ext cx="61353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(Source: https://</a:t>
            </a:r>
            <a:r>
              <a:rPr lang="en-US" sz="1200" dirty="0" err="1"/>
              <a:t>psychology.visualstories.com</a:t>
            </a:r>
            <a:r>
              <a:rPr lang="en-US" sz="1200" dirty="0"/>
              <a:t>/overview-of-cocktail-party-effect-in-psychology)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D5941-A966-5848-9B0F-CB1D580F3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48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D6609-07B1-C94F-96D8-95A9F5317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盲源语音分离</a:t>
            </a:r>
            <a:r>
              <a:rPr lang="zh-CN" altLang="en-US" dirty="0"/>
              <a:t>（</a:t>
            </a:r>
            <a:r>
              <a:rPr lang="ja-JP" altLang="en-US"/>
              <a:t>两人声音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D800E-DF44-044F-976A-0DA59FAA2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5969797"/>
            <a:ext cx="9905999" cy="479129"/>
          </a:xfrm>
        </p:spPr>
        <p:txBody>
          <a:bodyPr>
            <a:normAutofit fontScale="85000" lnSpcReduction="10000"/>
          </a:bodyPr>
          <a:lstStyle/>
          <a:p>
            <a:r>
              <a:rPr lang="ja-JP" altLang="en-US"/>
              <a:t>盲源语音分离可以处理两人</a:t>
            </a:r>
            <a:r>
              <a:rPr lang="zh-CN" altLang="en-US" dirty="0"/>
              <a:t>，</a:t>
            </a:r>
            <a:r>
              <a:rPr lang="ja-JP" altLang="en-US"/>
              <a:t>三人讲话情境</a:t>
            </a:r>
            <a:r>
              <a:rPr lang="zh-CN" altLang="en-US" dirty="0"/>
              <a:t>，</a:t>
            </a:r>
            <a:r>
              <a:rPr lang="ja-JP" altLang="en-US"/>
              <a:t>如果人数过多</a:t>
            </a:r>
            <a:r>
              <a:rPr lang="zh-CN" altLang="en-US" dirty="0"/>
              <a:t>，</a:t>
            </a:r>
            <a:r>
              <a:rPr lang="ja-JP" altLang="en-US"/>
              <a:t>分离效果将下降</a:t>
            </a:r>
            <a:endParaRPr lang="en-US" dirty="0"/>
          </a:p>
        </p:txBody>
      </p:sp>
      <p:pic>
        <p:nvPicPr>
          <p:cNvPr id="5" name="22ga010w_0.70789_442c0216_-0.70789.wav">
            <a:hlinkClick r:id="" action="ppaction://media"/>
            <a:extLst>
              <a:ext uri="{FF2B5EF4-FFF2-40B4-BE49-F238E27FC236}">
                <a16:creationId xmlns:a16="http://schemas.microsoft.com/office/drawing/2014/main" id="{6D987CAB-6FC0-B44E-8877-358A0E557D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966678" y="2724866"/>
            <a:ext cx="797826" cy="797826"/>
          </a:xfrm>
          <a:prstGeom prst="rect">
            <a:avLst/>
          </a:prstGeom>
        </p:spPr>
      </p:pic>
      <p:pic>
        <p:nvPicPr>
          <p:cNvPr id="6" name="441c020z_1.7935_050a050f_-1.7935.wav">
            <a:hlinkClick r:id="" action="ppaction://media"/>
            <a:extLst>
              <a:ext uri="{FF2B5EF4-FFF2-40B4-BE49-F238E27FC236}">
                <a16:creationId xmlns:a16="http://schemas.microsoft.com/office/drawing/2014/main" id="{9257364D-8311-994B-A890-64B05BCA76A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965610" y="4420406"/>
            <a:ext cx="798894" cy="798894"/>
          </a:xfrm>
          <a:prstGeom prst="rect">
            <a:avLst/>
          </a:prstGeom>
        </p:spPr>
      </p:pic>
      <p:pic>
        <p:nvPicPr>
          <p:cNvPr id="7" name="22ga010w_0.70789_442c0216_-0.70789.wav">
            <a:hlinkClick r:id="" action="ppaction://media"/>
            <a:extLst>
              <a:ext uri="{FF2B5EF4-FFF2-40B4-BE49-F238E27FC236}">
                <a16:creationId xmlns:a16="http://schemas.microsoft.com/office/drawing/2014/main" id="{F6280D58-4965-2E4A-A5A1-BAFE61412C3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6132361" y="2604283"/>
            <a:ext cx="557195" cy="557195"/>
          </a:xfrm>
          <a:prstGeom prst="rect">
            <a:avLst/>
          </a:prstGeom>
        </p:spPr>
      </p:pic>
      <p:pic>
        <p:nvPicPr>
          <p:cNvPr id="8" name="441c020z_1.7935_050a050f_-1.7935.wav">
            <a:hlinkClick r:id="" action="ppaction://media"/>
            <a:extLst>
              <a:ext uri="{FF2B5EF4-FFF2-40B4-BE49-F238E27FC236}">
                <a16:creationId xmlns:a16="http://schemas.microsoft.com/office/drawing/2014/main" id="{67950DD9-81DF-EB4B-B0A0-F467E106BC7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6132361" y="4300352"/>
            <a:ext cx="557195" cy="557195"/>
          </a:xfrm>
          <a:prstGeom prst="rect">
            <a:avLst/>
          </a:prstGeom>
        </p:spPr>
      </p:pic>
      <p:pic>
        <p:nvPicPr>
          <p:cNvPr id="9" name="22ga010w_0.70789_442c0216_-0.70789.wav">
            <a:hlinkClick r:id="" action="ppaction://media"/>
            <a:extLst>
              <a:ext uri="{FF2B5EF4-FFF2-40B4-BE49-F238E27FC236}">
                <a16:creationId xmlns:a16="http://schemas.microsoft.com/office/drawing/2014/main" id="{043043A9-5184-7E47-A035-3134DF024FB5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6132361" y="3214282"/>
            <a:ext cx="558147" cy="558147"/>
          </a:xfrm>
          <a:prstGeom prst="rect">
            <a:avLst/>
          </a:prstGeom>
        </p:spPr>
      </p:pic>
      <p:pic>
        <p:nvPicPr>
          <p:cNvPr id="10" name="441c020z_1.7935_050a050f_-1.7935.wav">
            <a:hlinkClick r:id="" action="ppaction://media"/>
            <a:extLst>
              <a:ext uri="{FF2B5EF4-FFF2-40B4-BE49-F238E27FC236}">
                <a16:creationId xmlns:a16="http://schemas.microsoft.com/office/drawing/2014/main" id="{EE541CA6-5E21-A249-8C8A-221ECE50FDA7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6132361" y="4949782"/>
            <a:ext cx="557195" cy="557195"/>
          </a:xfrm>
          <a:prstGeom prst="rect">
            <a:avLst/>
          </a:prstGeom>
        </p:spPr>
      </p:pic>
      <p:pic>
        <p:nvPicPr>
          <p:cNvPr id="11" name="22ga010w_0.70789_442c0216_-0.70789.wav">
            <a:hlinkClick r:id="" action="ppaction://media"/>
            <a:extLst>
              <a:ext uri="{FF2B5EF4-FFF2-40B4-BE49-F238E27FC236}">
                <a16:creationId xmlns:a16="http://schemas.microsoft.com/office/drawing/2014/main" id="{7F65854F-5377-7949-BFFA-534F17C25A94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8227578" y="2604282"/>
            <a:ext cx="557196" cy="557196"/>
          </a:xfrm>
          <a:prstGeom prst="rect">
            <a:avLst/>
          </a:prstGeom>
        </p:spPr>
      </p:pic>
      <p:pic>
        <p:nvPicPr>
          <p:cNvPr id="12" name="441c020z_1.7935_050a050f_-1.7935.wav">
            <a:hlinkClick r:id="" action="ppaction://media"/>
            <a:extLst>
              <a:ext uri="{FF2B5EF4-FFF2-40B4-BE49-F238E27FC236}">
                <a16:creationId xmlns:a16="http://schemas.microsoft.com/office/drawing/2014/main" id="{26E7C597-9908-C84D-A16C-5A8A9C6F7E86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8227579" y="4299400"/>
            <a:ext cx="558147" cy="558147"/>
          </a:xfrm>
          <a:prstGeom prst="rect">
            <a:avLst/>
          </a:prstGeom>
        </p:spPr>
      </p:pic>
      <p:pic>
        <p:nvPicPr>
          <p:cNvPr id="13" name="22ga010w_0.70789_442c0216_-0.70789.wav">
            <a:hlinkClick r:id="" action="ppaction://media"/>
            <a:extLst>
              <a:ext uri="{FF2B5EF4-FFF2-40B4-BE49-F238E27FC236}">
                <a16:creationId xmlns:a16="http://schemas.microsoft.com/office/drawing/2014/main" id="{8F08D327-0156-E349-B54E-FC8CF6925DBE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8227578" y="3214282"/>
            <a:ext cx="558147" cy="558147"/>
          </a:xfrm>
          <a:prstGeom prst="rect">
            <a:avLst/>
          </a:prstGeom>
        </p:spPr>
      </p:pic>
      <p:pic>
        <p:nvPicPr>
          <p:cNvPr id="14" name="441c020z_1.7935_050a050f_-1.7935.wav">
            <a:hlinkClick r:id="" action="ppaction://media"/>
            <a:extLst>
              <a:ext uri="{FF2B5EF4-FFF2-40B4-BE49-F238E27FC236}">
                <a16:creationId xmlns:a16="http://schemas.microsoft.com/office/drawing/2014/main" id="{4FB5175B-53F6-8B43-A79E-BDB5D4EE4838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8228502" y="4931202"/>
            <a:ext cx="557225" cy="5572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E01F40B-3E5C-B344-B1C1-5405979CDF43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280362" y="2622446"/>
            <a:ext cx="812308" cy="8360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D1A9C1F-69AE-294A-9F12-FDED3C1AF99A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041046" y="2618323"/>
            <a:ext cx="774306" cy="8360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135C8EA-4574-6249-82A0-7BA94339E482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070190" y="4343267"/>
            <a:ext cx="774306" cy="8360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42DC2B2-3B2C-6E4F-AA4E-8D1D2A2E9E05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2299363" y="4340459"/>
            <a:ext cx="774306" cy="83606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61CC62A-7B3E-9748-BC81-6528BC55F798}"/>
              </a:ext>
            </a:extLst>
          </p:cNvPr>
          <p:cNvSpPr txBox="1"/>
          <p:nvPr/>
        </p:nvSpPr>
        <p:spPr>
          <a:xfrm>
            <a:off x="3806792" y="2143561"/>
            <a:ext cx="111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混合声音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C005EE-002E-1846-B36C-37F8981E3045}"/>
              </a:ext>
            </a:extLst>
          </p:cNvPr>
          <p:cNvSpPr txBox="1"/>
          <p:nvPr/>
        </p:nvSpPr>
        <p:spPr>
          <a:xfrm>
            <a:off x="5852693" y="2141463"/>
            <a:ext cx="111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分离结果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B28B87-7334-5F47-9FAB-24ABF0322B99}"/>
              </a:ext>
            </a:extLst>
          </p:cNvPr>
          <p:cNvSpPr txBox="1"/>
          <p:nvPr/>
        </p:nvSpPr>
        <p:spPr>
          <a:xfrm>
            <a:off x="8124700" y="2141463"/>
            <a:ext cx="762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原声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064AC-8105-164D-8674-B110BE112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384220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F083E-969D-9544-A6B5-A9A4A0B7D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目标说话者提取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A00BB-3142-6F47-8DC2-5B0E8BF1B4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11680"/>
            <a:ext cx="9905999" cy="4466122"/>
          </a:xfrm>
        </p:spPr>
        <p:txBody>
          <a:bodyPr>
            <a:normAutofit fontScale="92500" lnSpcReduction="10000"/>
          </a:bodyPr>
          <a:lstStyle/>
          <a:p>
            <a:r>
              <a:rPr lang="ja-JP" altLang="en-US"/>
              <a:t>需要提供额外信息</a:t>
            </a:r>
            <a:r>
              <a:rPr lang="zh-CN" altLang="en-US" dirty="0"/>
              <a:t>：</a:t>
            </a:r>
            <a:r>
              <a:rPr lang="ja-JP" altLang="en-US"/>
              <a:t>目标人的语音</a:t>
            </a:r>
            <a:endParaRPr lang="en-SG" altLang="ja-JP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r>
              <a:rPr lang="ja-JP" altLang="en-US"/>
              <a:t>应用场景</a:t>
            </a:r>
            <a:r>
              <a:rPr lang="zh-CN" altLang="en-US" dirty="0"/>
              <a:t>：</a:t>
            </a:r>
            <a:r>
              <a:rPr lang="ja-JP" altLang="en-US"/>
              <a:t>会议记录转录</a:t>
            </a:r>
            <a:r>
              <a:rPr lang="zh-CN" altLang="en-US" dirty="0"/>
              <a:t>；</a:t>
            </a:r>
            <a:r>
              <a:rPr lang="ja-JP" altLang="en-US"/>
              <a:t>国家安全</a:t>
            </a:r>
            <a:endParaRPr lang="en-US" dirty="0"/>
          </a:p>
        </p:txBody>
      </p:sp>
      <p:pic>
        <p:nvPicPr>
          <p:cNvPr id="4" name="22ga010d_1.5482_052o020t_-1.5482_22go010l.wav">
            <a:hlinkClick r:id="" action="ppaction://media"/>
            <a:extLst>
              <a:ext uri="{FF2B5EF4-FFF2-40B4-BE49-F238E27FC236}">
                <a16:creationId xmlns:a16="http://schemas.microsoft.com/office/drawing/2014/main" id="{3A3C74EF-F7C0-6E48-9A3C-7197996112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4088518" y="3255392"/>
            <a:ext cx="557997" cy="557997"/>
          </a:xfrm>
          <a:prstGeom prst="rect">
            <a:avLst/>
          </a:prstGeom>
        </p:spPr>
      </p:pic>
      <p:pic>
        <p:nvPicPr>
          <p:cNvPr id="5" name="four_speakers.wav">
            <a:hlinkClick r:id="" action="ppaction://media"/>
            <a:extLst>
              <a:ext uri="{FF2B5EF4-FFF2-40B4-BE49-F238E27FC236}">
                <a16:creationId xmlns:a16="http://schemas.microsoft.com/office/drawing/2014/main" id="{F22099DB-1068-5F46-956D-687A0A2DC33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4088518" y="4764773"/>
            <a:ext cx="557997" cy="557997"/>
          </a:xfrm>
          <a:prstGeom prst="rect">
            <a:avLst/>
          </a:prstGeom>
        </p:spPr>
      </p:pic>
      <p:pic>
        <p:nvPicPr>
          <p:cNvPr id="6" name="22ga010d_1.5482_052o020t_-1.5482_22go010l.wav">
            <a:hlinkClick r:id="" action="ppaction://media"/>
            <a:extLst>
              <a:ext uri="{FF2B5EF4-FFF2-40B4-BE49-F238E27FC236}">
                <a16:creationId xmlns:a16="http://schemas.microsoft.com/office/drawing/2014/main" id="{61377373-8082-E240-AC14-D16E46B3687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619204" y="3255392"/>
            <a:ext cx="557997" cy="557997"/>
          </a:xfrm>
          <a:prstGeom prst="rect">
            <a:avLst/>
          </a:prstGeom>
        </p:spPr>
      </p:pic>
      <p:pic>
        <p:nvPicPr>
          <p:cNvPr id="7" name="050a0502_1.9707_440c020w_-1.9707_050c010e.wav">
            <a:hlinkClick r:id="" action="ppaction://media"/>
            <a:extLst>
              <a:ext uri="{FF2B5EF4-FFF2-40B4-BE49-F238E27FC236}">
                <a16:creationId xmlns:a16="http://schemas.microsoft.com/office/drawing/2014/main" id="{8CF0E3D9-9F87-B34F-A69A-79E5CB2E81E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613205" y="4764773"/>
            <a:ext cx="557997" cy="557997"/>
          </a:xfrm>
          <a:prstGeom prst="rect">
            <a:avLst/>
          </a:prstGeom>
        </p:spPr>
      </p:pic>
      <p:pic>
        <p:nvPicPr>
          <p:cNvPr id="8" name="22ga010d_1.5482_052o020t_-1.5482_22go010l.wav">
            <a:hlinkClick r:id="" action="ppaction://media"/>
            <a:extLst>
              <a:ext uri="{FF2B5EF4-FFF2-40B4-BE49-F238E27FC236}">
                <a16:creationId xmlns:a16="http://schemas.microsoft.com/office/drawing/2014/main" id="{01BEDEAF-CDA3-AB4C-B2DF-DD2118D56D7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7353919" y="3250088"/>
            <a:ext cx="557997" cy="557997"/>
          </a:xfrm>
          <a:prstGeom prst="rect">
            <a:avLst/>
          </a:prstGeom>
        </p:spPr>
      </p:pic>
      <p:pic>
        <p:nvPicPr>
          <p:cNvPr id="9" name="four_speakers_target_ID_050.wav">
            <a:hlinkClick r:id="" action="ppaction://media"/>
            <a:extLst>
              <a:ext uri="{FF2B5EF4-FFF2-40B4-BE49-F238E27FC236}">
                <a16:creationId xmlns:a16="http://schemas.microsoft.com/office/drawing/2014/main" id="{FF69D5AF-5E11-2D43-99F3-CD768E9B70AB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7353918" y="4764773"/>
            <a:ext cx="557997" cy="557997"/>
          </a:xfrm>
          <a:prstGeom prst="rect">
            <a:avLst/>
          </a:prstGeom>
        </p:spPr>
      </p:pic>
      <p:pic>
        <p:nvPicPr>
          <p:cNvPr id="10" name="22ga010d_1.5482_052o020t_-1.5482_22go010l.wav">
            <a:hlinkClick r:id="" action="ppaction://media"/>
            <a:extLst>
              <a:ext uri="{FF2B5EF4-FFF2-40B4-BE49-F238E27FC236}">
                <a16:creationId xmlns:a16="http://schemas.microsoft.com/office/drawing/2014/main" id="{82EBEFA1-FA6B-AA43-B9A9-32A61407F6FA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9071985" y="3250088"/>
            <a:ext cx="557997" cy="557997"/>
          </a:xfrm>
          <a:prstGeom prst="rect">
            <a:avLst/>
          </a:prstGeom>
        </p:spPr>
      </p:pic>
      <p:pic>
        <p:nvPicPr>
          <p:cNvPr id="11" name="050a0502_1.9707_440c020w_-1.9707_050c010e.wav">
            <a:hlinkClick r:id="" action="ppaction://media"/>
            <a:extLst>
              <a:ext uri="{FF2B5EF4-FFF2-40B4-BE49-F238E27FC236}">
                <a16:creationId xmlns:a16="http://schemas.microsoft.com/office/drawing/2014/main" id="{683B0BF3-7CC4-1542-90D6-6EF6D4A2EDCF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9071984" y="4764773"/>
            <a:ext cx="557997" cy="5579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7AC66C2-45E2-074D-A2DC-1AFD643CDC02}"/>
              </a:ext>
            </a:extLst>
          </p:cNvPr>
          <p:cNvSpPr txBox="1"/>
          <p:nvPr/>
        </p:nvSpPr>
        <p:spPr>
          <a:xfrm>
            <a:off x="3784252" y="2605884"/>
            <a:ext cx="111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混合声音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9B5E33-4BC6-F148-86EF-1254892B4468}"/>
              </a:ext>
            </a:extLst>
          </p:cNvPr>
          <p:cNvSpPr txBox="1"/>
          <p:nvPr/>
        </p:nvSpPr>
        <p:spPr>
          <a:xfrm>
            <a:off x="7074653" y="2602322"/>
            <a:ext cx="111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提取结果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08FDF4-7296-E24F-AC0E-F8819E131CE1}"/>
              </a:ext>
            </a:extLst>
          </p:cNvPr>
          <p:cNvSpPr txBox="1"/>
          <p:nvPr/>
        </p:nvSpPr>
        <p:spPr>
          <a:xfrm>
            <a:off x="9071985" y="2602322"/>
            <a:ext cx="762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原声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F5E32A-465B-6049-BFF5-72F9138F278E}"/>
              </a:ext>
            </a:extLst>
          </p:cNvPr>
          <p:cNvSpPr txBox="1"/>
          <p:nvPr/>
        </p:nvSpPr>
        <p:spPr>
          <a:xfrm>
            <a:off x="5278660" y="2602322"/>
            <a:ext cx="1388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目标说话人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225ACB7-5786-B345-806A-C18D49013F08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583286" y="3072220"/>
            <a:ext cx="812308" cy="8360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CDAD218-854D-AB40-9DAB-1DE28D436CD5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974654" y="4329136"/>
            <a:ext cx="774306" cy="8360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8E29F6C-63A7-EC4A-932B-D944BB1732D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593390" y="4337494"/>
            <a:ext cx="812308" cy="8360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7D2FDF8-1353-DD48-9E99-6D2AEEFFDE9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397421" y="4625741"/>
            <a:ext cx="812308" cy="83606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DDE110-880E-2044-8998-902BDDCFC245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970197" y="3072220"/>
            <a:ext cx="812308" cy="83606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7EE51F4-358B-C948-8FF9-B9F8E8529F1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111880" y="4625741"/>
            <a:ext cx="812308" cy="836060"/>
          </a:xfrm>
          <a:prstGeom prst="rect">
            <a:avLst/>
          </a:prstGeom>
        </p:spPr>
      </p:pic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0E89FD67-0A95-EB41-BC05-8D0B9D28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413098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AC85-A074-4F45-8777-486DBA396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总结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1E9F3-7CD9-0240-AB25-A9AC8FD75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分享了语音识别</a:t>
            </a:r>
            <a:r>
              <a:rPr lang="zh-CN" altLang="en-US" dirty="0"/>
              <a:t>，</a:t>
            </a:r>
            <a:r>
              <a:rPr lang="ja-JP" altLang="en-US"/>
              <a:t>语音分离</a:t>
            </a:r>
            <a:r>
              <a:rPr lang="zh-CN" altLang="en-US" dirty="0"/>
              <a:t>，</a:t>
            </a:r>
            <a:r>
              <a:rPr lang="ja-JP" altLang="en-US"/>
              <a:t>说话人提取以及一些应用场景</a:t>
            </a:r>
            <a:endParaRPr lang="en-SG" altLang="ja-JP" dirty="0"/>
          </a:p>
          <a:p>
            <a:r>
              <a:rPr lang="ja-JP" altLang="en-US"/>
              <a:t>语音技术还包括许多其它方面</a:t>
            </a:r>
            <a:r>
              <a:rPr lang="zh-CN" altLang="en-US" dirty="0"/>
              <a:t>：</a:t>
            </a:r>
            <a:r>
              <a:rPr lang="ja-JP" altLang="en-US"/>
              <a:t>声纹认证</a:t>
            </a:r>
            <a:r>
              <a:rPr lang="zh-CN" altLang="en-US" dirty="0"/>
              <a:t>，</a:t>
            </a:r>
            <a:r>
              <a:rPr lang="en-SG" b="1" dirty="0" err="1"/>
              <a:t>Diarization</a:t>
            </a:r>
            <a:r>
              <a:rPr lang="en-US" altLang="zh-CN" dirty="0"/>
              <a:t>, </a:t>
            </a:r>
            <a:r>
              <a:rPr lang="ja-JP" altLang="en-US"/>
              <a:t>语音合成</a:t>
            </a:r>
            <a:r>
              <a:rPr lang="zh-CN" altLang="en-US" dirty="0"/>
              <a:t>，</a:t>
            </a:r>
            <a:r>
              <a:rPr lang="ja-JP" altLang="en-US"/>
              <a:t>口语评测</a:t>
            </a:r>
            <a:r>
              <a:rPr lang="zh-CN" altLang="en-US" dirty="0"/>
              <a:t>，</a:t>
            </a:r>
            <a:r>
              <a:rPr lang="ja-JP" altLang="en-SG"/>
              <a:t>反欺骗</a:t>
            </a:r>
            <a:r>
              <a:rPr lang="ja-JP" altLang="en-US"/>
              <a:t>等等</a:t>
            </a:r>
            <a:endParaRPr lang="en-SG" altLang="ja-JP" dirty="0"/>
          </a:p>
          <a:p>
            <a:r>
              <a:rPr lang="ja-JP" altLang="en-US"/>
              <a:t>随着人工智能产品进入我们的生活</a:t>
            </a:r>
            <a:r>
              <a:rPr lang="zh-CN" altLang="en-US" dirty="0"/>
              <a:t>，</a:t>
            </a:r>
            <a:r>
              <a:rPr lang="ja-JP" altLang="en-US"/>
              <a:t>语音技术的潜能逐渐被发掘</a:t>
            </a:r>
            <a:r>
              <a:rPr lang="zh-CN" altLang="en-US" dirty="0"/>
              <a:t>，</a:t>
            </a:r>
            <a:r>
              <a:rPr lang="ja-JP" altLang="en-US"/>
              <a:t>行业从业者</a:t>
            </a:r>
            <a:r>
              <a:rPr lang="zh-CN" altLang="en-US" dirty="0"/>
              <a:t>（</a:t>
            </a:r>
            <a:r>
              <a:rPr lang="ja-JP" altLang="en-US"/>
              <a:t>研究生</a:t>
            </a:r>
            <a:r>
              <a:rPr lang="zh-CN" altLang="en-US" dirty="0"/>
              <a:t>，</a:t>
            </a:r>
            <a:r>
              <a:rPr lang="ja-JP" altLang="en-US"/>
              <a:t>开发工程师</a:t>
            </a:r>
            <a:r>
              <a:rPr lang="zh-CN" altLang="en-US" dirty="0"/>
              <a:t>）</a:t>
            </a:r>
            <a:r>
              <a:rPr lang="ja-JP" altLang="en-US"/>
              <a:t>不断增长</a:t>
            </a:r>
            <a:endParaRPr lang="en-SG" altLang="ja-JP" dirty="0"/>
          </a:p>
          <a:p>
            <a:r>
              <a:rPr lang="ja-JP" altLang="en-US"/>
              <a:t>语音产品的用户越多</a:t>
            </a:r>
            <a:r>
              <a:rPr lang="zh-CN" altLang="en-US" dirty="0"/>
              <a:t>，</a:t>
            </a:r>
            <a:r>
              <a:rPr lang="ja-JP" altLang="en-US"/>
              <a:t>产品性能提高越快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BCADC2-01D4-7147-8DBA-C745D716A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48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347</Words>
  <Application>Microsoft Macintosh PowerPoint</Application>
  <PresentationFormat>Widescreen</PresentationFormat>
  <Paragraphs>85</Paragraphs>
  <Slides>7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ＭＳ Ｐゴシック</vt:lpstr>
      <vt:lpstr>宋体</vt:lpstr>
      <vt:lpstr>Arial</vt:lpstr>
      <vt:lpstr>Trebuchet MS</vt:lpstr>
      <vt:lpstr>Tw Cen MT</vt:lpstr>
      <vt:lpstr>Circuit</vt:lpstr>
      <vt:lpstr>拼接音频探测</vt:lpstr>
      <vt:lpstr>PowerPoint Presentation</vt:lpstr>
      <vt:lpstr>声纹识别中的欺骗对策</vt:lpstr>
      <vt:lpstr>语音分离和说话者提取</vt:lpstr>
      <vt:lpstr>盲源语音分离（两人声音）</vt:lpstr>
      <vt:lpstr>目标说话者提取</vt:lpstr>
      <vt:lpstr>总结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拼接音频探测</dc:title>
  <dc:creator>Lei Wang</dc:creator>
  <cp:lastModifiedBy>Lei Wang</cp:lastModifiedBy>
  <cp:revision>1</cp:revision>
  <dcterms:created xsi:type="dcterms:W3CDTF">2022-06-13T02:38:09Z</dcterms:created>
  <dcterms:modified xsi:type="dcterms:W3CDTF">2022-06-13T02:38:30Z</dcterms:modified>
</cp:coreProperties>
</file>

<file path=docProps/thumbnail.jpeg>
</file>